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48" y="259"/>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SOCIAL MEDIA </a:t>
            </a:r>
            <a:endParaRPr dirty="0"/>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Scheduling and Estimates:</a:t>
            </a:r>
            <a:endParaRPr sz="1300" dirty="0"/>
          </a:p>
          <a:p>
            <a:pPr marL="0" lvl="0" indent="0" algn="l" rtl="0">
              <a:lnSpc>
                <a:spcPct val="115000"/>
              </a:lnSpc>
              <a:spcBef>
                <a:spcPts val="1200"/>
              </a:spcBef>
              <a:spcAft>
                <a:spcPts val="0"/>
              </a:spcAft>
              <a:buNone/>
            </a:pPr>
            <a:r>
              <a:rPr lang="en-US" sz="1300" dirty="0"/>
              <a:t>The following is the estimated timeline for the development of the social media application:</a:t>
            </a:r>
            <a:endParaRPr sz="1300" dirty="0"/>
          </a:p>
          <a:p>
            <a:pPr marL="285750" indent="-285750">
              <a:lnSpc>
                <a:spcPct val="115000"/>
              </a:lnSpc>
              <a:spcBef>
                <a:spcPts val="1200"/>
              </a:spcBef>
            </a:pPr>
            <a:r>
              <a:rPr lang="en-IN" sz="1300" dirty="0"/>
              <a:t>Facebook: 3-10 posts per week</a:t>
            </a:r>
          </a:p>
          <a:p>
            <a:pPr marL="285750" indent="-285750">
              <a:lnSpc>
                <a:spcPct val="115000"/>
              </a:lnSpc>
              <a:spcBef>
                <a:spcPts val="1200"/>
              </a:spcBef>
            </a:pPr>
            <a:r>
              <a:rPr lang="en-IN" sz="1300" dirty="0"/>
              <a:t>Twitter: 5+ posts per day</a:t>
            </a:r>
          </a:p>
          <a:p>
            <a:pPr marL="285750" indent="-285750">
              <a:lnSpc>
                <a:spcPct val="115000"/>
              </a:lnSpc>
              <a:spcBef>
                <a:spcPts val="1200"/>
              </a:spcBef>
            </a:pPr>
            <a:r>
              <a:rPr lang="en-IN" sz="1300" dirty="0" err="1"/>
              <a:t>Linkedin</a:t>
            </a:r>
            <a:r>
              <a:rPr lang="en-IN" sz="1300" dirty="0"/>
              <a:t>: 2-5 posts per week</a:t>
            </a:r>
          </a:p>
          <a:p>
            <a:pPr marL="285750" indent="-285750">
              <a:lnSpc>
                <a:spcPct val="115000"/>
              </a:lnSpc>
              <a:spcBef>
                <a:spcPts val="1200"/>
              </a:spcBef>
            </a:pPr>
            <a:r>
              <a:rPr lang="en-IN" sz="1300" dirty="0"/>
              <a:t>Pinterest: 5-10 posts per day</a:t>
            </a:r>
          </a:p>
          <a:p>
            <a:pPr marL="0" indent="0">
              <a:lnSpc>
                <a:spcPct val="115000"/>
              </a:lnSpc>
              <a:spcBef>
                <a:spcPts val="1200"/>
              </a:spcBef>
              <a:buNone/>
            </a:pPr>
            <a:r>
              <a:rPr lang="en-IN" sz="1300" dirty="0"/>
              <a:t> </a:t>
            </a: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Technical Process:</a:t>
            </a:r>
            <a:endParaRPr sz="1300" dirty="0"/>
          </a:p>
          <a:p>
            <a:pPr marL="0" lvl="0" indent="0" algn="l" rtl="0">
              <a:lnSpc>
                <a:spcPct val="115000"/>
              </a:lnSpc>
              <a:spcBef>
                <a:spcPts val="1200"/>
              </a:spcBef>
              <a:spcAft>
                <a:spcPts val="0"/>
              </a:spcAft>
              <a:buNone/>
            </a:pPr>
            <a:r>
              <a:rPr lang="en-US" sz="1300" dirty="0"/>
              <a:t> The following is the technical process for the development of the social media application:</a:t>
            </a:r>
            <a:endParaRPr sz="1300" dirty="0"/>
          </a:p>
          <a:p>
            <a:pPr marL="742950" indent="-285750">
              <a:lnSpc>
                <a:spcPct val="115000"/>
              </a:lnSpc>
              <a:spcBef>
                <a:spcPts val="1200"/>
              </a:spcBef>
            </a:pPr>
            <a:r>
              <a:rPr lang="en-IN" sz="1300" dirty="0"/>
              <a:t>Strategy optimization</a:t>
            </a:r>
          </a:p>
          <a:p>
            <a:pPr marL="742950" indent="-285750">
              <a:lnSpc>
                <a:spcPct val="115000"/>
              </a:lnSpc>
              <a:spcBef>
                <a:spcPts val="1200"/>
              </a:spcBef>
            </a:pPr>
            <a:r>
              <a:rPr lang="en-IN" sz="1300" dirty="0"/>
              <a:t>Keyword Research</a:t>
            </a:r>
          </a:p>
          <a:p>
            <a:pPr marL="742950" indent="-285750">
              <a:lnSpc>
                <a:spcPct val="115000"/>
              </a:lnSpc>
              <a:spcBef>
                <a:spcPts val="1200"/>
              </a:spcBef>
            </a:pPr>
            <a:r>
              <a:rPr lang="en-IN" sz="1300" dirty="0"/>
              <a:t>Profile Optimization</a:t>
            </a:r>
          </a:p>
          <a:p>
            <a:pPr marL="742950" indent="-285750">
              <a:lnSpc>
                <a:spcPct val="115000"/>
              </a:lnSpc>
              <a:spcBef>
                <a:spcPts val="1200"/>
              </a:spcBef>
            </a:pPr>
            <a:r>
              <a:rPr lang="en-IN" sz="1300" dirty="0"/>
              <a:t>Use Existent Influences</a:t>
            </a:r>
          </a:p>
          <a:p>
            <a:pPr marL="742950" indent="-285750">
              <a:lnSpc>
                <a:spcPct val="115000"/>
              </a:lnSpc>
              <a:spcBef>
                <a:spcPts val="1200"/>
              </a:spcBef>
            </a:pPr>
            <a:r>
              <a:rPr lang="en-IN" sz="1300" dirty="0"/>
              <a:t>Content Optimization</a:t>
            </a:r>
          </a:p>
          <a:p>
            <a:pPr marL="742950" indent="-285750">
              <a:lnSpc>
                <a:spcPct val="115000"/>
              </a:lnSpc>
              <a:spcBef>
                <a:spcPts val="1200"/>
              </a:spcBef>
            </a:pPr>
            <a:r>
              <a:rPr lang="en-IN" sz="1300" dirty="0"/>
              <a:t>Concrete Posting Schedule</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b="0"/>
              <a:t>Task 1: </a:t>
            </a:r>
            <a:endParaRPr/>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r>
              <a:rPr lang="en-US" sz="1300"/>
              <a:t>Evaluation Metric:</a:t>
            </a:r>
            <a:endParaRPr sz="1300"/>
          </a:p>
          <a:p>
            <a:pPr marL="0" lvl="0" indent="0" algn="l" rtl="0">
              <a:lnSpc>
                <a:spcPct val="115000"/>
              </a:lnSpc>
              <a:spcBef>
                <a:spcPts val="1200"/>
              </a:spcBef>
              <a:spcAft>
                <a:spcPts val="0"/>
              </a:spcAft>
              <a:buNone/>
            </a:pPr>
            <a:r>
              <a:rPr lang="en-US" sz="1300"/>
              <a:t>100% Completion of the above tasks</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a:bodyPr>
          <a:lstStyle/>
          <a:p>
            <a:pPr marL="0" lvl="0" indent="0" algn="ctr" rtl="0">
              <a:lnSpc>
                <a:spcPct val="100000"/>
              </a:lnSpc>
              <a:spcBef>
                <a:spcPts val="0"/>
              </a:spcBef>
              <a:spcAft>
                <a:spcPts val="0"/>
              </a:spcAft>
              <a:buClr>
                <a:srgbClr val="BD8738"/>
              </a:buClr>
              <a:buSzPts val="2000"/>
              <a:buNone/>
            </a:pPr>
            <a:r>
              <a:rPr lang="en-US" dirty="0"/>
              <a:t>https://bitbucket.org/lokeshbalaji/naan-mudhalvan-srs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132617"/>
            <a:ext cx="9144000" cy="5143500"/>
          </a:xfrm>
          <a:prstGeom prst="rect">
            <a:avLst/>
          </a:prstGeom>
          <a:noFill/>
          <a:ln>
            <a:noFill/>
          </a:ln>
        </p:spPr>
      </p:pic>
      <p:sp>
        <p:nvSpPr>
          <p:cNvPr id="1919" name="Google Shape;1919;p213"/>
          <p:cNvSpPr txBox="1"/>
          <p:nvPr/>
        </p:nvSpPr>
        <p:spPr>
          <a:xfrm>
            <a:off x="237600" y="4067275"/>
            <a:ext cx="287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err="1"/>
              <a:t>Chinthamani</a:t>
            </a:r>
            <a:r>
              <a:rPr lang="en-US" dirty="0"/>
              <a:t> M</a:t>
            </a:r>
            <a:endParaRPr dirty="0"/>
          </a:p>
          <a:p>
            <a:pPr marL="0" lvl="0" indent="0" algn="l" rtl="0">
              <a:spcBef>
                <a:spcPts val="0"/>
              </a:spcBef>
              <a:spcAft>
                <a:spcPts val="0"/>
              </a:spcAft>
              <a:buNone/>
            </a:pPr>
            <a:r>
              <a:rPr lang="en-US" dirty="0"/>
              <a:t>Gayathri P</a:t>
            </a:r>
            <a:endParaRPr dirty="0"/>
          </a:p>
          <a:p>
            <a:pPr marL="0" lvl="0" indent="0" algn="l" rtl="0">
              <a:spcBef>
                <a:spcPts val="0"/>
              </a:spcBef>
              <a:spcAft>
                <a:spcPts val="0"/>
              </a:spcAft>
              <a:buNone/>
            </a:pPr>
            <a:r>
              <a:rPr lang="en-US" dirty="0"/>
              <a:t>Harshini P</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300"/>
              <a:buFont typeface="Noto Sans Symbols"/>
              <a:buChar char="▪"/>
            </a:pPr>
            <a:r>
              <a:rPr lang="en-US" sz="1300" dirty="0"/>
              <a:t>Introduction:</a:t>
            </a:r>
            <a:endParaRPr sz="1300" dirty="0"/>
          </a:p>
          <a:p>
            <a:pPr marL="0" lvl="0" indent="0" algn="l" rtl="0">
              <a:lnSpc>
                <a:spcPct val="100000"/>
              </a:lnSpc>
              <a:spcBef>
                <a:spcPts val="0"/>
              </a:spcBef>
              <a:spcAft>
                <a:spcPts val="0"/>
              </a:spcAft>
              <a:buNone/>
            </a:pPr>
            <a:r>
              <a:rPr lang="en-US" sz="1300" dirty="0"/>
              <a:t>This Software Requirements Specification (SRS) report outlines the requirements for social media web application. The purpose of this application is to provide a wide interaction between people and to educate the society. </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Overview:</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social media application will allow the society to create  creative minds, build up our society , and spread awareness. The application will constitutes websites and applications that enable users to create and share content or to participate in social networking.</a:t>
            </a:r>
            <a:endParaRPr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00" y="1295649"/>
            <a:ext cx="4548600" cy="333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dirty="0"/>
              <a:t>Users:</a:t>
            </a:r>
            <a:endParaRPr sz="1300" dirty="0"/>
          </a:p>
          <a:p>
            <a:pPr marL="0" lvl="0" indent="0" algn="l" rtl="0">
              <a:lnSpc>
                <a:spcPct val="100000"/>
              </a:lnSpc>
              <a:spcBef>
                <a:spcPts val="0"/>
              </a:spcBef>
              <a:spcAft>
                <a:spcPts val="0"/>
              </a:spcAft>
              <a:buNone/>
            </a:pPr>
            <a:r>
              <a:rPr lang="en-US" sz="1300" dirty="0"/>
              <a:t>The target audience for this application is anyone who wants to interact or learn through many social media platforms. Improves young minds, create awareness among people, get updated with current affairs.</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Platform:</a:t>
            </a:r>
            <a:endParaRPr sz="1300" dirty="0"/>
          </a:p>
          <a:p>
            <a:pPr marL="0" lvl="0" indent="0" algn="l" rtl="0">
              <a:lnSpc>
                <a:spcPct val="100000"/>
              </a:lnSpc>
              <a:spcBef>
                <a:spcPts val="0"/>
              </a:spcBef>
              <a:spcAft>
                <a:spcPts val="0"/>
              </a:spcAft>
              <a:buNone/>
            </a:pPr>
            <a:r>
              <a:rPr lang="en-US" sz="1300" dirty="0"/>
              <a:t>The social media platform will be developed using Python. To build this application the latest tools used are Keyword research platforms, data collection tools and research tools including social media database tools.</a:t>
            </a:r>
            <a:endParaRPr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dirty="0"/>
              <a:t>Functionality:</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following are the core functionalities of the social       media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User authentication and authorization</a:t>
            </a:r>
          </a:p>
          <a:p>
            <a:pPr marL="457200" lvl="0" indent="-298450" algn="l" rtl="0">
              <a:lnSpc>
                <a:spcPct val="115000"/>
              </a:lnSpc>
              <a:spcBef>
                <a:spcPts val="1200"/>
              </a:spcBef>
              <a:spcAft>
                <a:spcPts val="0"/>
              </a:spcAft>
              <a:buClr>
                <a:schemeClr val="dk1"/>
              </a:buClr>
              <a:buSzPts val="1100"/>
              <a:buFont typeface="Arial"/>
              <a:buChar char="●"/>
            </a:pPr>
            <a:r>
              <a:rPr lang="en-US" sz="1300" dirty="0"/>
              <a:t>Reflecting identity</a:t>
            </a:r>
          </a:p>
          <a:p>
            <a:pPr marL="457200" lvl="0" indent="-298450" algn="l" rtl="0">
              <a:lnSpc>
                <a:spcPct val="115000"/>
              </a:lnSpc>
              <a:spcBef>
                <a:spcPts val="1200"/>
              </a:spcBef>
              <a:spcAft>
                <a:spcPts val="0"/>
              </a:spcAft>
              <a:buClr>
                <a:schemeClr val="dk1"/>
              </a:buClr>
              <a:buSzPts val="1100"/>
              <a:buFont typeface="Arial"/>
              <a:buChar char="●"/>
            </a:pPr>
            <a:r>
              <a:rPr lang="en-US" sz="1300" dirty="0"/>
              <a:t>Opportunity to keep in touch</a:t>
            </a:r>
          </a:p>
          <a:p>
            <a:pPr marL="457200" lvl="0" indent="-298450" algn="l" rtl="0">
              <a:lnSpc>
                <a:spcPct val="115000"/>
              </a:lnSpc>
              <a:spcBef>
                <a:spcPts val="1200"/>
              </a:spcBef>
              <a:spcAft>
                <a:spcPts val="0"/>
              </a:spcAft>
              <a:buClr>
                <a:schemeClr val="dk1"/>
              </a:buClr>
              <a:buSzPts val="1100"/>
              <a:buFont typeface="Arial"/>
              <a:buChar char="●"/>
            </a:pPr>
            <a:r>
              <a:rPr lang="en-US" sz="1300" dirty="0"/>
              <a:t>Enabling permanent sharing</a:t>
            </a:r>
          </a:p>
          <a:p>
            <a:pPr marL="457200" lvl="0" indent="-298450" algn="l" rtl="0">
              <a:lnSpc>
                <a:spcPct val="115000"/>
              </a:lnSpc>
              <a:spcBef>
                <a:spcPts val="1200"/>
              </a:spcBef>
              <a:spcAft>
                <a:spcPts val="0"/>
              </a:spcAft>
              <a:buClr>
                <a:schemeClr val="dk1"/>
              </a:buClr>
              <a:buSzPts val="1100"/>
              <a:buFont typeface="Arial"/>
              <a:buChar char="●"/>
            </a:pPr>
            <a:r>
              <a:rPr lang="en-US" sz="1300" dirty="0"/>
              <a:t>Establishing new contacts</a:t>
            </a:r>
          </a:p>
          <a:p>
            <a:pPr marL="457200" lvl="0" indent="-298450" algn="l" rtl="0">
              <a:lnSpc>
                <a:spcPct val="115000"/>
              </a:lnSpc>
              <a:spcBef>
                <a:spcPts val="1200"/>
              </a:spcBef>
              <a:spcAft>
                <a:spcPts val="0"/>
              </a:spcAft>
              <a:buClr>
                <a:schemeClr val="dk1"/>
              </a:buClr>
              <a:buSzPts val="1100"/>
              <a:buFont typeface="Arial"/>
              <a:buChar char="●"/>
            </a:pPr>
            <a:r>
              <a:rPr lang="en-US" sz="1300" dirty="0"/>
              <a:t>Promotion</a:t>
            </a: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dirty="0"/>
              <a:t>Development &amp; Responsibility:</a:t>
            </a:r>
          </a:p>
          <a:p>
            <a:pPr marL="0" lvl="0" indent="0" algn="l" rtl="0">
              <a:lnSpc>
                <a:spcPct val="100000"/>
              </a:lnSpc>
              <a:spcBef>
                <a:spcPts val="0"/>
              </a:spcBef>
              <a:spcAft>
                <a:spcPts val="0"/>
              </a:spcAft>
              <a:buNone/>
            </a:pPr>
            <a:r>
              <a:rPr lang="en-US" sz="1300" dirty="0"/>
              <a:t>   </a:t>
            </a:r>
          </a:p>
          <a:p>
            <a:pPr marL="0" lvl="0" indent="0" algn="l" rtl="0">
              <a:lnSpc>
                <a:spcPct val="100000"/>
              </a:lnSpc>
              <a:spcBef>
                <a:spcPts val="0"/>
              </a:spcBef>
              <a:spcAft>
                <a:spcPts val="0"/>
              </a:spcAft>
              <a:buNone/>
            </a:pPr>
            <a:r>
              <a:rPr lang="en-US" sz="1300" dirty="0"/>
              <a:t>   Development agencies have been utilizing social media for years, using blogs , </a:t>
            </a:r>
            <a:r>
              <a:rPr lang="en-US" sz="1300" dirty="0" err="1"/>
              <a:t>facebook</a:t>
            </a:r>
            <a:r>
              <a:rPr lang="en-US" sz="1300" dirty="0"/>
              <a:t> , Twitter, and other platforms to publicize the vision, purpose and activities; spread news; build support; attract volunteers and donors and engage with interested segments of the population.</a:t>
            </a:r>
          </a:p>
          <a:p>
            <a:pPr marL="0" lvl="0" indent="0" algn="l" rtl="0">
              <a:lnSpc>
                <a:spcPct val="100000"/>
              </a:lnSpc>
              <a:spcBef>
                <a:spcPts val="0"/>
              </a:spcBef>
              <a:spcAft>
                <a:spcPts val="0"/>
              </a:spcAft>
              <a:buNone/>
            </a:pPr>
            <a:r>
              <a:rPr lang="en-US" sz="1300" dirty="0"/>
              <a:t>  </a:t>
            </a:r>
          </a:p>
          <a:p>
            <a:pPr marL="0" lvl="0" indent="0" algn="l" rtl="0">
              <a:lnSpc>
                <a:spcPct val="100000"/>
              </a:lnSpc>
              <a:spcBef>
                <a:spcPts val="0"/>
              </a:spcBef>
              <a:spcAft>
                <a:spcPts val="0"/>
              </a:spcAft>
              <a:buNone/>
            </a:pPr>
            <a:r>
              <a:rPr lang="en-US" sz="1300" dirty="0"/>
              <a:t>   For development practitioners, social media and development is now entering a new and exciting phase. As internet connectivity spreads, and cell phone usage spreads even further, there are millions of new potential content creators gaining access to social media each year.</a:t>
            </a:r>
            <a:endParaRPr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Scopes and Goals:</a:t>
            </a:r>
            <a:endParaRPr sz="1300" dirty="0"/>
          </a:p>
          <a:p>
            <a:pPr marL="0" lvl="0" indent="0" algn="l" rtl="0">
              <a:lnSpc>
                <a:spcPct val="115000"/>
              </a:lnSpc>
              <a:spcBef>
                <a:spcPts val="1200"/>
              </a:spcBef>
              <a:spcAft>
                <a:spcPts val="0"/>
              </a:spcAft>
              <a:buNone/>
            </a:pPr>
            <a:r>
              <a:rPr lang="en-US" sz="1300" dirty="0"/>
              <a:t> The scope of the social media application includes the following goals: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Create a user-friendly interface for customers to browse and to interact with people.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 a robust and secure authentication and authorization system</a:t>
            </a:r>
          </a:p>
          <a:p>
            <a:pPr marL="457200" lvl="0" indent="-298450" algn="l" rtl="0">
              <a:lnSpc>
                <a:spcPct val="115000"/>
              </a:lnSpc>
              <a:spcBef>
                <a:spcPts val="0"/>
              </a:spcBef>
              <a:spcAft>
                <a:spcPts val="0"/>
              </a:spcAft>
              <a:buClr>
                <a:schemeClr val="dk1"/>
              </a:buClr>
              <a:buSzPts val="1100"/>
              <a:buFont typeface="Arial"/>
              <a:buChar char="●"/>
            </a:pPr>
            <a:r>
              <a:rPr lang="en-US" sz="1300" dirty="0"/>
              <a:t>Revenue goal</a:t>
            </a:r>
          </a:p>
          <a:p>
            <a:pPr marL="457200" lvl="0" indent="-298450" algn="l" rtl="0">
              <a:lnSpc>
                <a:spcPct val="115000"/>
              </a:lnSpc>
              <a:spcBef>
                <a:spcPts val="0"/>
              </a:spcBef>
              <a:spcAft>
                <a:spcPts val="0"/>
              </a:spcAft>
              <a:buClr>
                <a:schemeClr val="dk1"/>
              </a:buClr>
              <a:buSzPts val="1100"/>
              <a:buFont typeface="Arial"/>
              <a:buChar char="●"/>
            </a:pPr>
            <a:r>
              <a:rPr lang="en-US" sz="1300" dirty="0"/>
              <a:t>Production goal</a:t>
            </a:r>
          </a:p>
          <a:p>
            <a:pPr marL="457200" lvl="0" indent="-298450" algn="l" rtl="0">
              <a:lnSpc>
                <a:spcPct val="115000"/>
              </a:lnSpc>
              <a:spcBef>
                <a:spcPts val="0"/>
              </a:spcBef>
              <a:spcAft>
                <a:spcPts val="0"/>
              </a:spcAft>
              <a:buClr>
                <a:schemeClr val="dk1"/>
              </a:buClr>
              <a:buSzPts val="1100"/>
              <a:buFont typeface="Arial"/>
              <a:buChar char="●"/>
            </a:pPr>
            <a:r>
              <a:rPr lang="en-US" sz="1300" dirty="0"/>
              <a:t>Concentrates  on traffic goals before anyone can purchase something.</a:t>
            </a:r>
          </a:p>
          <a:p>
            <a:pPr marL="158750" lvl="0" indent="0" algn="l" rtl="0">
              <a:lnSpc>
                <a:spcPct val="115000"/>
              </a:lnSpc>
              <a:spcBef>
                <a:spcPts val="0"/>
              </a:spcBef>
              <a:spcAft>
                <a:spcPts val="0"/>
              </a:spcAft>
              <a:buClr>
                <a:schemeClr val="dk1"/>
              </a:buClr>
              <a:buSzPts val="1100"/>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Deliverables:</a:t>
            </a:r>
            <a:endParaRPr sz="1300" dirty="0"/>
          </a:p>
          <a:p>
            <a:pPr marL="0" lvl="0" indent="0" algn="l" rtl="0">
              <a:lnSpc>
                <a:spcPct val="115000"/>
              </a:lnSpc>
              <a:spcBef>
                <a:spcPts val="1200"/>
              </a:spcBef>
              <a:spcAft>
                <a:spcPts val="0"/>
              </a:spcAft>
              <a:buNone/>
            </a:pPr>
            <a:r>
              <a:rPr lang="en-US" sz="1300" dirty="0"/>
              <a:t> The following are the deliverables for the social media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Create a social media strategy</a:t>
            </a:r>
          </a:p>
          <a:p>
            <a:pPr marL="457200" lvl="0" indent="-298450" algn="l" rtl="0">
              <a:lnSpc>
                <a:spcPct val="115000"/>
              </a:lnSpc>
              <a:spcBef>
                <a:spcPts val="1200"/>
              </a:spcBef>
              <a:spcAft>
                <a:spcPts val="0"/>
              </a:spcAft>
              <a:buClr>
                <a:schemeClr val="dk1"/>
              </a:buClr>
              <a:buSzPts val="1100"/>
              <a:buFont typeface="Arial"/>
              <a:buChar char="●"/>
            </a:pPr>
            <a:r>
              <a:rPr lang="en-US" sz="1300" dirty="0"/>
              <a:t>Draft newsletter copies</a:t>
            </a:r>
          </a:p>
          <a:p>
            <a:pPr marL="457200" lvl="0" indent="-298450" algn="l" rtl="0">
              <a:lnSpc>
                <a:spcPct val="115000"/>
              </a:lnSpc>
              <a:spcBef>
                <a:spcPts val="1200"/>
              </a:spcBef>
              <a:spcAft>
                <a:spcPts val="0"/>
              </a:spcAft>
              <a:buClr>
                <a:schemeClr val="dk1"/>
              </a:buClr>
              <a:buSzPts val="1100"/>
              <a:buFont typeface="Arial"/>
              <a:buChar char="●"/>
            </a:pPr>
            <a:r>
              <a:rPr lang="en-US" sz="1300" dirty="0"/>
              <a:t>Design social media graphics</a:t>
            </a:r>
          </a:p>
          <a:p>
            <a:pPr marL="457200" lvl="0" indent="-298450" algn="l" rtl="0">
              <a:lnSpc>
                <a:spcPct val="115000"/>
              </a:lnSpc>
              <a:spcBef>
                <a:spcPts val="1200"/>
              </a:spcBef>
              <a:spcAft>
                <a:spcPts val="0"/>
              </a:spcAft>
              <a:buClr>
                <a:schemeClr val="dk1"/>
              </a:buClr>
              <a:buSzPts val="1100"/>
              <a:buFont typeface="Arial"/>
              <a:buChar char="●"/>
            </a:pPr>
            <a:r>
              <a:rPr lang="en-US" sz="1300" dirty="0"/>
              <a:t>Execute mobile ads</a:t>
            </a:r>
          </a:p>
          <a:p>
            <a:pPr marL="457200" lvl="0" indent="-298450" algn="l" rtl="0">
              <a:lnSpc>
                <a:spcPct val="115000"/>
              </a:lnSpc>
              <a:spcBef>
                <a:spcPts val="1200"/>
              </a:spcBef>
              <a:spcAft>
                <a:spcPts val="0"/>
              </a:spcAft>
              <a:buClr>
                <a:schemeClr val="dk1"/>
              </a:buClr>
              <a:buSzPts val="1100"/>
              <a:buFont typeface="Arial"/>
              <a:buChar char="●"/>
            </a:pPr>
            <a:r>
              <a:rPr lang="en-US" sz="1300" dirty="0"/>
              <a:t>Create a pitch deck</a:t>
            </a:r>
          </a:p>
          <a:p>
            <a:pPr marL="457200" lvl="0" indent="-298450" algn="l" rtl="0">
              <a:lnSpc>
                <a:spcPct val="115000"/>
              </a:lnSpc>
              <a:spcBef>
                <a:spcPts val="1200"/>
              </a:spcBef>
              <a:spcAft>
                <a:spcPts val="0"/>
              </a:spcAft>
              <a:buClr>
                <a:schemeClr val="dk1"/>
              </a:buClr>
              <a:buSzPts val="1100"/>
              <a:buFont typeface="Arial"/>
              <a:buChar char="●"/>
            </a:pPr>
            <a:r>
              <a:rPr lang="en-US" sz="1300" dirty="0"/>
              <a:t>Improves process efficiency</a:t>
            </a:r>
          </a:p>
          <a:p>
            <a:pPr marL="457200" lvl="0" indent="-298450" algn="l" rtl="0">
              <a:lnSpc>
                <a:spcPct val="115000"/>
              </a:lnSpc>
              <a:spcBef>
                <a:spcPts val="1200"/>
              </a:spcBef>
              <a:spcAft>
                <a:spcPts val="0"/>
              </a:spcAft>
              <a:buClr>
                <a:schemeClr val="dk1"/>
              </a:buClr>
              <a:buSzPts val="1100"/>
              <a:buFont typeface="Arial"/>
              <a:buChar char="●"/>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8"/>
            <a:ext cx="4548600" cy="3847851"/>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Risk Management:</a:t>
            </a:r>
            <a:endParaRPr sz="1300" dirty="0"/>
          </a:p>
          <a:p>
            <a:pPr marL="0" lvl="0" indent="0" algn="l" rtl="0">
              <a:lnSpc>
                <a:spcPct val="115000"/>
              </a:lnSpc>
              <a:spcBef>
                <a:spcPts val="1200"/>
              </a:spcBef>
              <a:spcAft>
                <a:spcPts val="0"/>
              </a:spcAft>
              <a:buNone/>
            </a:pPr>
            <a:r>
              <a:rPr lang="en-US" sz="1300" dirty="0"/>
              <a:t> The following risks have been identified for the ecommerce web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The public: The public may interact among one another or provide feedback or comments that can negatively impact the organization’s brand and image.</a:t>
            </a:r>
          </a:p>
          <a:p>
            <a:pPr marL="457200" lvl="0" indent="-298450" algn="l" rtl="0">
              <a:lnSpc>
                <a:spcPct val="115000"/>
              </a:lnSpc>
              <a:spcBef>
                <a:spcPts val="1200"/>
              </a:spcBef>
              <a:spcAft>
                <a:spcPts val="0"/>
              </a:spcAft>
              <a:buClr>
                <a:schemeClr val="dk1"/>
              </a:buClr>
              <a:buSzPts val="1100"/>
              <a:buFont typeface="Arial"/>
              <a:buChar char="●"/>
            </a:pPr>
            <a:r>
              <a:rPr lang="en-US" sz="1300" dirty="0"/>
              <a:t>Employees: Employees can disseminate proprietary information that harms the reputation of the organizations.</a:t>
            </a:r>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Risk Mitigation:</a:t>
            </a:r>
            <a:endParaRPr sz="1300" dirty="0"/>
          </a:p>
          <a:p>
            <a:pPr marL="0" lvl="0" indent="0" algn="l" rtl="0">
              <a:lnSpc>
                <a:spcPct val="115000"/>
              </a:lnSpc>
              <a:spcBef>
                <a:spcPts val="1200"/>
              </a:spcBef>
              <a:spcAft>
                <a:spcPts val="0"/>
              </a:spcAft>
              <a:buNone/>
            </a:pPr>
            <a:r>
              <a:rPr lang="en-US" sz="1300" dirty="0"/>
              <a:t> The following strategies will be used to mitigate the identified risks: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Malware and Hacker Attacks</a:t>
            </a:r>
          </a:p>
          <a:p>
            <a:pPr marL="457200" lvl="0" indent="-298450" algn="l" rtl="0">
              <a:lnSpc>
                <a:spcPct val="115000"/>
              </a:lnSpc>
              <a:spcBef>
                <a:spcPts val="1200"/>
              </a:spcBef>
              <a:spcAft>
                <a:spcPts val="0"/>
              </a:spcAft>
              <a:buClr>
                <a:schemeClr val="dk1"/>
              </a:buClr>
              <a:buSzPts val="1100"/>
              <a:buFont typeface="Arial"/>
              <a:buChar char="●"/>
            </a:pPr>
            <a:r>
              <a:rPr lang="en-US" sz="1300" dirty="0"/>
              <a:t>Content Control</a:t>
            </a:r>
          </a:p>
          <a:p>
            <a:pPr marL="457200" lvl="0" indent="-298450" algn="l" rtl="0">
              <a:lnSpc>
                <a:spcPct val="115000"/>
              </a:lnSpc>
              <a:spcBef>
                <a:spcPts val="1200"/>
              </a:spcBef>
              <a:spcAft>
                <a:spcPts val="0"/>
              </a:spcAft>
              <a:buClr>
                <a:schemeClr val="dk1"/>
              </a:buClr>
              <a:buSzPts val="1100"/>
              <a:buFont typeface="Arial"/>
              <a:buChar char="●"/>
            </a:pPr>
            <a:r>
              <a:rPr lang="en-US" sz="1300" dirty="0"/>
              <a:t>Compliance</a:t>
            </a:r>
          </a:p>
          <a:p>
            <a:pPr marL="457200" lvl="0" indent="-298450" algn="l" rtl="0">
              <a:lnSpc>
                <a:spcPct val="115000"/>
              </a:lnSpc>
              <a:spcBef>
                <a:spcPts val="1200"/>
              </a:spcBef>
              <a:spcAft>
                <a:spcPts val="0"/>
              </a:spcAft>
              <a:buClr>
                <a:schemeClr val="dk1"/>
              </a:buClr>
              <a:buSzPts val="1100"/>
              <a:buFont typeface="Arial"/>
              <a:buChar char="●"/>
            </a:pPr>
            <a:r>
              <a:rPr lang="en-US" sz="1300" dirty="0"/>
              <a:t>Employees Wasting Company time</a:t>
            </a:r>
          </a:p>
          <a:p>
            <a:pPr marL="457200" lvl="0" indent="-298450" algn="l" rtl="0">
              <a:lnSpc>
                <a:spcPct val="115000"/>
              </a:lnSpc>
              <a:spcBef>
                <a:spcPts val="1200"/>
              </a:spcBef>
              <a:spcAft>
                <a:spcPts val="0"/>
              </a:spcAft>
              <a:buClr>
                <a:schemeClr val="dk1"/>
              </a:buClr>
              <a:buSzPts val="1100"/>
              <a:buFont typeface="Arial"/>
              <a:buChar char="●"/>
            </a:pPr>
            <a:r>
              <a:rPr lang="en-US" sz="1300" dirty="0"/>
              <a:t>Summing up : Focusing on the root of the problem enhances overall safety and security, content quality and social media communications.</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728</Words>
  <Application>Microsoft Office PowerPoint</Application>
  <PresentationFormat>On-screen Show (16:9)</PresentationFormat>
  <Paragraphs>127</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Noto Sans Symbols</vt:lpstr>
      <vt:lpstr>Public Sans</vt:lpstr>
      <vt:lpstr>Calibri</vt:lpstr>
      <vt:lpstr>Arial</vt:lpstr>
      <vt:lpstr>Arial</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Harshini p</cp:lastModifiedBy>
  <cp:revision>1</cp:revision>
  <dcterms:created xsi:type="dcterms:W3CDTF">2020-08-13T11:21:46Z</dcterms:created>
  <dcterms:modified xsi:type="dcterms:W3CDTF">2023-03-02T21:18:29Z</dcterms:modified>
</cp:coreProperties>
</file>